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15"/>
  </p:notesMasterIdLst>
  <p:sldIdLst>
    <p:sldId id="256" r:id="rId5"/>
    <p:sldId id="257" r:id="rId6"/>
    <p:sldId id="258" r:id="rId7"/>
    <p:sldId id="259" r:id="rId8"/>
    <p:sldId id="260" r:id="rId9"/>
    <p:sldId id="261" r:id="rId10"/>
    <p:sldId id="262" r:id="rId11"/>
    <p:sldId id="263" r:id="rId12"/>
    <p:sldId id="264" r:id="rId13"/>
    <p:sldId id="26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44" d="100"/>
          <a:sy n="44" d="100"/>
        </p:scale>
        <p:origin x="-1120" y="-11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CA75C9-69B8-924D-A8AD-8555B96D09F9}" type="datetimeFigureOut">
              <a:rPr lang="en-US" smtClean="0"/>
              <a:t>1/17/13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E7ABA1-A379-9841-BB9C-ED6F09A9126E}" type="slidenum">
              <a:rPr lang="en-US" smtClean="0"/>
              <a:t>‹#›</a:t>
            </a:fld>
            <a:endParaRPr lang="en-US"/>
          </a:p>
        </p:txBody>
      </p:sp>
    </p:spTree>
    <p:extLst>
      <p:ext uri="{BB962C8B-B14F-4D97-AF65-F5344CB8AC3E}">
        <p14:creationId xmlns:p14="http://schemas.microsoft.com/office/powerpoint/2010/main" val="32186105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a:t>
            </a:r>
            <a:r>
              <a:rPr lang="en-US" baseline="0" dirty="0" smtClean="0"/>
              <a:t> are only authentic in DOING rather than reflecting; Sartre says we create ourselves by acting in the world, not looking inwardly.</a:t>
            </a:r>
            <a:endParaRPr lang="en-US" dirty="0"/>
          </a:p>
        </p:txBody>
      </p:sp>
      <p:sp>
        <p:nvSpPr>
          <p:cNvPr id="4" name="Slide Number Placeholder 3"/>
          <p:cNvSpPr>
            <a:spLocks noGrp="1"/>
          </p:cNvSpPr>
          <p:nvPr>
            <p:ph type="sldNum" sz="quarter" idx="10"/>
          </p:nvPr>
        </p:nvSpPr>
        <p:spPr/>
        <p:txBody>
          <a:bodyPr/>
          <a:lstStyle/>
          <a:p>
            <a:fld id="{A2E7ABA1-A379-9841-BB9C-ED6F09A9126E}" type="slidenum">
              <a:rPr lang="en-US" smtClean="0"/>
              <a:t>5</a:t>
            </a:fld>
            <a:endParaRPr lang="en-US"/>
          </a:p>
        </p:txBody>
      </p:sp>
    </p:spTree>
    <p:extLst>
      <p:ext uri="{BB962C8B-B14F-4D97-AF65-F5344CB8AC3E}">
        <p14:creationId xmlns:p14="http://schemas.microsoft.com/office/powerpoint/2010/main" val="684139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a:t>
            </a:r>
            <a:r>
              <a:rPr lang="en-US" baseline="0" dirty="0" smtClean="0"/>
              <a:t> view is called the Principle of Sufficient Reason.</a:t>
            </a:r>
          </a:p>
          <a:p>
            <a:r>
              <a:rPr lang="en-US" baseline="0" dirty="0" smtClean="0"/>
              <a:t>Nonetheless, the positive value of absurdity of being ifs the complete freedom it provides.  It is the guarantee of human freedom.  Because there is no ultimate plan for things, one always gets to choose without ANY pre-ordained order.</a:t>
            </a:r>
            <a:endParaRPr lang="en-US" dirty="0"/>
          </a:p>
        </p:txBody>
      </p:sp>
      <p:sp>
        <p:nvSpPr>
          <p:cNvPr id="4" name="Slide Number Placeholder 3"/>
          <p:cNvSpPr>
            <a:spLocks noGrp="1"/>
          </p:cNvSpPr>
          <p:nvPr>
            <p:ph type="sldNum" sz="quarter" idx="10"/>
          </p:nvPr>
        </p:nvSpPr>
        <p:spPr/>
        <p:txBody>
          <a:bodyPr/>
          <a:lstStyle/>
          <a:p>
            <a:fld id="{A2E7ABA1-A379-9841-BB9C-ED6F09A9126E}" type="slidenum">
              <a:rPr lang="en-US" smtClean="0"/>
              <a:t>6</a:t>
            </a:fld>
            <a:endParaRPr lang="en-US"/>
          </a:p>
        </p:txBody>
      </p:sp>
    </p:spTree>
    <p:extLst>
      <p:ext uri="{BB962C8B-B14F-4D97-AF65-F5344CB8AC3E}">
        <p14:creationId xmlns:p14="http://schemas.microsoft.com/office/powerpoint/2010/main" val="1871593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there are no causal explanations for one’s actions, one is completely the author of them, and completely responsible</a:t>
            </a:r>
            <a:r>
              <a:rPr lang="en-US" baseline="0" dirty="0" smtClean="0"/>
              <a:t> for them.  Everything one does implies choice, even so-called NOT choosing.  Additionally, even if we say there are criteria for our choices,  the choices of the criteria are also clearly matters of choice, and eventually, there is just no ground for the precursor choices.  Ultimately, Existentialists reject any form of Determinism, and to deny this freedom- and responsibility- for one’s choices and actions is to act in BAD FAITH.</a:t>
            </a:r>
            <a:endParaRPr lang="en-US" dirty="0"/>
          </a:p>
        </p:txBody>
      </p:sp>
      <p:sp>
        <p:nvSpPr>
          <p:cNvPr id="4" name="Slide Number Placeholder 3"/>
          <p:cNvSpPr>
            <a:spLocks noGrp="1"/>
          </p:cNvSpPr>
          <p:nvPr>
            <p:ph type="sldNum" sz="quarter" idx="10"/>
          </p:nvPr>
        </p:nvSpPr>
        <p:spPr/>
        <p:txBody>
          <a:bodyPr/>
          <a:lstStyle/>
          <a:p>
            <a:fld id="{A2E7ABA1-A379-9841-BB9C-ED6F09A9126E}" type="slidenum">
              <a:rPr lang="en-US" smtClean="0"/>
              <a:t>7</a:t>
            </a:fld>
            <a:endParaRPr lang="en-US"/>
          </a:p>
        </p:txBody>
      </p:sp>
    </p:spTree>
    <p:extLst>
      <p:ext uri="{BB962C8B-B14F-4D97-AF65-F5344CB8AC3E}">
        <p14:creationId xmlns:p14="http://schemas.microsoft.com/office/powerpoint/2010/main" val="2501111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a:t>
            </a:r>
            <a:r>
              <a:rPr lang="en-US" baseline="0" dirty="0" smtClean="0"/>
              <a:t> do we fear some things?  Why do we have the generalized fear called anxiety?  Kierkegaard attributes this to original sin.  Heidegger sees it as a foundational component of the universe.  Sartre says it comes from our literally awesome freedom, and our undetermined future.  It is important because it creates us.</a:t>
            </a:r>
            <a:endParaRPr lang="en-US" dirty="0"/>
          </a:p>
        </p:txBody>
      </p:sp>
      <p:sp>
        <p:nvSpPr>
          <p:cNvPr id="4" name="Slide Number Placeholder 3"/>
          <p:cNvSpPr>
            <a:spLocks noGrp="1"/>
          </p:cNvSpPr>
          <p:nvPr>
            <p:ph type="sldNum" sz="quarter" idx="10"/>
          </p:nvPr>
        </p:nvSpPr>
        <p:spPr/>
        <p:txBody>
          <a:bodyPr/>
          <a:lstStyle/>
          <a:p>
            <a:fld id="{A2E7ABA1-A379-9841-BB9C-ED6F09A9126E}" type="slidenum">
              <a:rPr lang="en-US" smtClean="0"/>
              <a:t>8</a:t>
            </a:fld>
            <a:endParaRPr lang="en-US"/>
          </a:p>
        </p:txBody>
      </p:sp>
    </p:spTree>
    <p:extLst>
      <p:ext uri="{BB962C8B-B14F-4D97-AF65-F5344CB8AC3E}">
        <p14:creationId xmlns:p14="http://schemas.microsoft.com/office/powerpoint/2010/main" val="2738506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are always</a:t>
            </a:r>
            <a:r>
              <a:rPr lang="en-US" baseline="0" dirty="0" smtClean="0"/>
              <a:t> trapped within themselves, hence the futility of real communication, we absurdly and valiantly pursue it, like Sisyphus always rolling the boulder up the hill, and the boulder always rolling down again – aiming to accomplish the un-accomplishable.  This is human communication.</a:t>
            </a:r>
            <a:endParaRPr lang="en-US" dirty="0"/>
          </a:p>
        </p:txBody>
      </p:sp>
      <p:sp>
        <p:nvSpPr>
          <p:cNvPr id="4" name="Slide Number Placeholder 3"/>
          <p:cNvSpPr>
            <a:spLocks noGrp="1"/>
          </p:cNvSpPr>
          <p:nvPr>
            <p:ph type="sldNum" sz="quarter" idx="10"/>
          </p:nvPr>
        </p:nvSpPr>
        <p:spPr/>
        <p:txBody>
          <a:bodyPr/>
          <a:lstStyle/>
          <a:p>
            <a:fld id="{A2E7ABA1-A379-9841-BB9C-ED6F09A9126E}" type="slidenum">
              <a:rPr lang="en-US" smtClean="0"/>
              <a:t>9</a:t>
            </a:fld>
            <a:endParaRPr lang="en-US"/>
          </a:p>
        </p:txBody>
      </p:sp>
    </p:spTree>
    <p:extLst>
      <p:ext uri="{BB962C8B-B14F-4D97-AF65-F5344CB8AC3E}">
        <p14:creationId xmlns:p14="http://schemas.microsoft.com/office/powerpoint/2010/main" val="126433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1/17/13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C2560D-EC28-3B41-86E8-18F1CE0113B4}"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C2560D-EC28-3B41-86E8-18F1CE0113B4}" type="datetimeFigureOut">
              <a:rPr lang="en-US" smtClean="0"/>
              <a:t>1/17/13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C2560D-EC28-3B41-86E8-18F1CE0113B4}" type="datetimeFigureOut">
              <a:rPr lang="en-US" smtClean="0"/>
              <a:t>1/17/13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1/17/13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1/17/13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158770"/>
            <a:ext cx="4886208" cy="1311255"/>
          </a:xfrm>
        </p:spPr>
        <p:txBody>
          <a:bodyPr/>
          <a:lstStyle/>
          <a:p>
            <a:r>
              <a:rPr lang="en-US" dirty="0" smtClean="0"/>
              <a:t>Existentialism</a:t>
            </a:r>
            <a:endParaRPr lang="en-US" dirty="0"/>
          </a:p>
        </p:txBody>
      </p:sp>
      <p:sp>
        <p:nvSpPr>
          <p:cNvPr id="3" name="Subtitle 2"/>
          <p:cNvSpPr>
            <a:spLocks noGrp="1"/>
          </p:cNvSpPr>
          <p:nvPr>
            <p:ph type="subTitle" idx="1"/>
          </p:nvPr>
        </p:nvSpPr>
        <p:spPr>
          <a:xfrm>
            <a:off x="1371600" y="4762500"/>
            <a:ext cx="6400800" cy="1752600"/>
          </a:xfrm>
        </p:spPr>
        <p:txBody>
          <a:bodyPr/>
          <a:lstStyle/>
          <a:p>
            <a:r>
              <a:rPr lang="en-US" dirty="0" smtClean="0"/>
              <a:t>Humanities 128</a:t>
            </a:r>
          </a:p>
          <a:p>
            <a:r>
              <a:rPr lang="en-US" dirty="0" smtClean="0"/>
              <a:t>Winter, 2013</a:t>
            </a:r>
          </a:p>
          <a:p>
            <a:r>
              <a:rPr lang="en-US" dirty="0" smtClean="0"/>
              <a:t>Prof. Cynthia Rostankowski</a:t>
            </a:r>
            <a:endParaRPr lang="en-US" dirty="0"/>
          </a:p>
        </p:txBody>
      </p:sp>
    </p:spTree>
    <p:extLst>
      <p:ext uri="{BB962C8B-B14F-4D97-AF65-F5344CB8AC3E}">
        <p14:creationId xmlns:p14="http://schemas.microsoft.com/office/powerpoint/2010/main" val="3253194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smtClean="0"/>
              <a:t>So, is everything hopeless?</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No, even though the situation of each person is desperate, it is also completely FREE.  We are never trapped, we always have choices.</a:t>
            </a:r>
          </a:p>
          <a:p>
            <a:pPr marL="0" indent="0">
              <a:buNone/>
            </a:pPr>
            <a:endParaRPr lang="en-US" dirty="0"/>
          </a:p>
          <a:p>
            <a:pPr marL="0" indent="0">
              <a:buNone/>
            </a:pPr>
            <a:r>
              <a:rPr lang="en-US" dirty="0" smtClean="0"/>
              <a:t>This recognition is the most powerful motivating forces of the Existentialist, because it is the ground for permitting ourselves </a:t>
            </a:r>
            <a:r>
              <a:rPr lang="en-US" b="1" dirty="0" smtClean="0"/>
              <a:t>HOPE</a:t>
            </a:r>
            <a:r>
              <a:rPr lang="en-US" dirty="0" smtClean="0"/>
              <a:t>.</a:t>
            </a:r>
            <a:endParaRPr lang="en-US" dirty="0"/>
          </a:p>
        </p:txBody>
      </p:sp>
    </p:spTree>
    <p:extLst>
      <p:ext uri="{BB962C8B-B14F-4D97-AF65-F5344CB8AC3E}">
        <p14:creationId xmlns:p14="http://schemas.microsoft.com/office/powerpoint/2010/main" val="1856933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Existentialism is…</a:t>
            </a:r>
            <a:endParaRPr lang="en-US" dirty="0"/>
          </a:p>
        </p:txBody>
      </p:sp>
      <p:sp>
        <p:nvSpPr>
          <p:cNvPr id="3" name="Content Placeholder 2"/>
          <p:cNvSpPr>
            <a:spLocks noGrp="1"/>
          </p:cNvSpPr>
          <p:nvPr>
            <p:ph idx="1"/>
          </p:nvPr>
        </p:nvSpPr>
        <p:spPr>
          <a:xfrm>
            <a:off x="457200" y="1600200"/>
            <a:ext cx="8229600" cy="4750617"/>
          </a:xfrm>
        </p:spPr>
        <p:txBody>
          <a:bodyPr>
            <a:noAutofit/>
          </a:bodyPr>
          <a:lstStyle/>
          <a:p>
            <a:pPr marL="0" indent="0">
              <a:buNone/>
            </a:pPr>
            <a:r>
              <a:rPr lang="en-US" sz="3600" dirty="0" smtClean="0"/>
              <a:t>a philosophical system based upon the </a:t>
            </a:r>
            <a:r>
              <a:rPr lang="en-US" sz="3600" b="1" dirty="0" smtClean="0"/>
              <a:t>rejection</a:t>
            </a:r>
            <a:r>
              <a:rPr lang="en-US" sz="3600" dirty="0" smtClean="0"/>
              <a:t> of certain traditional philosophical “givens.”  </a:t>
            </a:r>
          </a:p>
          <a:p>
            <a:pPr marL="0" indent="0">
              <a:buNone/>
            </a:pPr>
            <a:endParaRPr lang="en-US" sz="3600" dirty="0"/>
          </a:p>
          <a:p>
            <a:pPr marL="0" indent="0">
              <a:buNone/>
            </a:pPr>
            <a:r>
              <a:rPr lang="en-US" sz="3600" dirty="0" smtClean="0"/>
              <a:t>Although Existentialists often differ in tenets of their doctrines, there seem to be certain themes to which all subscribe. </a:t>
            </a:r>
            <a:endParaRPr lang="en-US" sz="3600" dirty="0"/>
          </a:p>
        </p:txBody>
      </p:sp>
    </p:spTree>
    <p:extLst>
      <p:ext uri="{BB962C8B-B14F-4D97-AF65-F5344CB8AC3E}">
        <p14:creationId xmlns:p14="http://schemas.microsoft.com/office/powerpoint/2010/main" val="4000585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789377"/>
          </a:xfrm>
        </p:spPr>
        <p:txBody>
          <a:bodyPr>
            <a:normAutofit fontScale="90000"/>
          </a:bodyPr>
          <a:lstStyle/>
          <a:p>
            <a:r>
              <a:rPr lang="en-US" dirty="0" smtClean="0"/>
              <a:t>What traditional aspect of philosophy do Existentialists </a:t>
            </a:r>
            <a:r>
              <a:rPr lang="en-US" b="1" dirty="0" smtClean="0"/>
              <a:t>reject</a:t>
            </a:r>
            <a:r>
              <a:rPr lang="en-US" dirty="0" smtClean="0"/>
              <a:t>?</a:t>
            </a:r>
            <a:endParaRPr lang="en-US" dirty="0"/>
          </a:p>
        </p:txBody>
      </p:sp>
      <p:sp>
        <p:nvSpPr>
          <p:cNvPr id="3" name="Content Placeholder 2"/>
          <p:cNvSpPr>
            <a:spLocks noGrp="1"/>
          </p:cNvSpPr>
          <p:nvPr>
            <p:ph idx="1"/>
          </p:nvPr>
        </p:nvSpPr>
        <p:spPr>
          <a:xfrm>
            <a:off x="457200" y="2332038"/>
            <a:ext cx="8229600" cy="4142268"/>
          </a:xfrm>
        </p:spPr>
        <p:txBody>
          <a:bodyPr>
            <a:normAutofit lnSpcReduction="10000"/>
          </a:bodyPr>
          <a:lstStyle/>
          <a:p>
            <a:pPr marL="0" indent="0">
              <a:buNone/>
            </a:pPr>
            <a:r>
              <a:rPr lang="en-US" dirty="0" smtClean="0"/>
              <a:t>First and foremost, the claim that humans are essentially rational beings.</a:t>
            </a:r>
          </a:p>
          <a:p>
            <a:pPr marL="0" indent="0">
              <a:buNone/>
            </a:pPr>
            <a:endParaRPr lang="en-US" dirty="0" smtClean="0"/>
          </a:p>
          <a:p>
            <a:pPr marL="0" indent="0">
              <a:buNone/>
            </a:pPr>
            <a:r>
              <a:rPr lang="en-US" dirty="0"/>
              <a:t>	</a:t>
            </a:r>
            <a:r>
              <a:rPr lang="en-US" dirty="0" smtClean="0"/>
              <a:t>- Rather, Existentialists claim that a human exists, and as such, is a bundle of all of what he/she experiences;  </a:t>
            </a:r>
            <a:r>
              <a:rPr lang="en-US" dirty="0"/>
              <a:t>e</a:t>
            </a:r>
            <a:r>
              <a:rPr lang="en-US" dirty="0" smtClean="0"/>
              <a:t>xistence precedes essence.  This, then, leads to the shared existential themes:</a:t>
            </a:r>
          </a:p>
          <a:p>
            <a:pPr marL="0" indent="0">
              <a:buNone/>
            </a:pPr>
            <a:endParaRPr lang="en-US" dirty="0"/>
          </a:p>
        </p:txBody>
      </p:sp>
    </p:spTree>
    <p:extLst>
      <p:ext uri="{BB962C8B-B14F-4D97-AF65-F5344CB8AC3E}">
        <p14:creationId xmlns:p14="http://schemas.microsoft.com/office/powerpoint/2010/main" val="2519371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dirty="0" smtClean="0"/>
              <a:t>1. The relation of an individual to conceptual schemes or world systems</a:t>
            </a:r>
            <a:endParaRPr lang="en-US" sz="3600" b="1" dirty="0"/>
          </a:p>
        </p:txBody>
      </p:sp>
      <p:sp>
        <p:nvSpPr>
          <p:cNvPr id="3" name="Content Placeholder 2"/>
          <p:cNvSpPr>
            <a:spLocks noGrp="1"/>
          </p:cNvSpPr>
          <p:nvPr>
            <p:ph idx="1"/>
          </p:nvPr>
        </p:nvSpPr>
        <p:spPr>
          <a:xfrm>
            <a:off x="457200" y="1600200"/>
            <a:ext cx="8229600" cy="4821181"/>
          </a:xfrm>
        </p:spPr>
        <p:txBody>
          <a:bodyPr>
            <a:normAutofit fontScale="92500" lnSpcReduction="20000"/>
          </a:bodyPr>
          <a:lstStyle/>
          <a:p>
            <a:pPr marL="0" indent="0">
              <a:buNone/>
            </a:pPr>
            <a:r>
              <a:rPr lang="en-US" dirty="0" smtClean="0"/>
              <a:t>Typically, an individual makes sense of him- or herself in terms of world views, systems, ideologies.</a:t>
            </a:r>
          </a:p>
          <a:p>
            <a:pPr marL="0" indent="0">
              <a:buNone/>
            </a:pPr>
            <a:endParaRPr lang="en-US" dirty="0"/>
          </a:p>
          <a:p>
            <a:pPr marL="0" indent="0">
              <a:buNone/>
            </a:pPr>
            <a:r>
              <a:rPr lang="en-US" dirty="0" smtClean="0"/>
              <a:t>The Existentialist rejects the view that the individual is subsumed within the system/world view.  What exists, i.e. the individual, comes first.  </a:t>
            </a:r>
          </a:p>
          <a:p>
            <a:pPr marL="0" indent="0">
              <a:buNone/>
            </a:pPr>
            <a:r>
              <a:rPr lang="en-US" dirty="0" smtClean="0"/>
              <a:t>Also, some Existentialists claim that people are </a:t>
            </a:r>
            <a:r>
              <a:rPr lang="en-US" b="1" dirty="0" smtClean="0"/>
              <a:t>alienated</a:t>
            </a:r>
            <a:r>
              <a:rPr lang="en-US" dirty="0" smtClean="0"/>
              <a:t>, but not collectively, only ever individually, because an individual may fail to recognize his or her </a:t>
            </a:r>
            <a:r>
              <a:rPr lang="en-US" b="1" dirty="0" smtClean="0"/>
              <a:t>freedom</a:t>
            </a:r>
            <a:r>
              <a:rPr lang="en-US" dirty="0" smtClean="0"/>
              <a:t>. </a:t>
            </a:r>
            <a:endParaRPr lang="en-US" dirty="0"/>
          </a:p>
        </p:txBody>
      </p:sp>
    </p:spTree>
    <p:extLst>
      <p:ext uri="{BB962C8B-B14F-4D97-AF65-F5344CB8AC3E}">
        <p14:creationId xmlns:p14="http://schemas.microsoft.com/office/powerpoint/2010/main" val="1567878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smtClean="0"/>
              <a:t>2. Knowledge of self, knowledge of others – the role of intentionality. </a:t>
            </a:r>
            <a:endParaRPr lang="en-US" sz="3200" b="1" dirty="0"/>
          </a:p>
        </p:txBody>
      </p:sp>
      <p:sp>
        <p:nvSpPr>
          <p:cNvPr id="3" name="Content Placeholder 2"/>
          <p:cNvSpPr>
            <a:spLocks noGrp="1"/>
          </p:cNvSpPr>
          <p:nvPr>
            <p:ph idx="1"/>
          </p:nvPr>
        </p:nvSpPr>
        <p:spPr>
          <a:xfrm>
            <a:off x="457200" y="1600200"/>
            <a:ext cx="8229600" cy="4838823"/>
          </a:xfrm>
        </p:spPr>
        <p:txBody>
          <a:bodyPr>
            <a:normAutofit lnSpcReduction="10000"/>
          </a:bodyPr>
          <a:lstStyle/>
          <a:p>
            <a:pPr marL="0" indent="0">
              <a:buNone/>
            </a:pPr>
            <a:r>
              <a:rPr lang="en-US" dirty="0" smtClean="0"/>
              <a:t>Typically, people think that they can really get to know each other by involvement in one another’s lives.</a:t>
            </a:r>
          </a:p>
          <a:p>
            <a:pPr marL="0" indent="0">
              <a:buNone/>
            </a:pPr>
            <a:endParaRPr lang="en-US" dirty="0"/>
          </a:p>
          <a:p>
            <a:pPr marL="0" indent="0">
              <a:buNone/>
            </a:pPr>
            <a:r>
              <a:rPr lang="en-US" dirty="0" smtClean="0"/>
              <a:t>The Existentialists maintain that it is not possible ever to know another as one is in one’s self; one can only know another through the “medium” of one’s own self (subjectively) – and this is necessarily a false picture!</a:t>
            </a:r>
            <a:endParaRPr lang="en-US" dirty="0"/>
          </a:p>
        </p:txBody>
      </p:sp>
    </p:spTree>
    <p:extLst>
      <p:ext uri="{BB962C8B-B14F-4D97-AF65-F5344CB8AC3E}">
        <p14:creationId xmlns:p14="http://schemas.microsoft.com/office/powerpoint/2010/main" val="1057421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3. The absurdity of being </a:t>
            </a:r>
            <a:endParaRPr lang="en-US" sz="3600" b="1" dirty="0"/>
          </a:p>
        </p:txBody>
      </p:sp>
      <p:sp>
        <p:nvSpPr>
          <p:cNvPr id="3" name="Content Placeholder 2"/>
          <p:cNvSpPr>
            <a:spLocks noGrp="1"/>
          </p:cNvSpPr>
          <p:nvPr>
            <p:ph idx="1"/>
          </p:nvPr>
        </p:nvSpPr>
        <p:spPr>
          <a:xfrm>
            <a:off x="457200" y="1600200"/>
            <a:ext cx="8229600" cy="4962311"/>
          </a:xfrm>
        </p:spPr>
        <p:txBody>
          <a:bodyPr>
            <a:normAutofit fontScale="92500" lnSpcReduction="10000"/>
          </a:bodyPr>
          <a:lstStyle/>
          <a:p>
            <a:pPr marL="0" indent="0">
              <a:buNone/>
            </a:pPr>
            <a:r>
              <a:rPr lang="en-US" dirty="0" smtClean="0"/>
              <a:t>Typically, people think that there is some ultimate explanation of why things are the way they are and not otherwise.</a:t>
            </a:r>
          </a:p>
          <a:p>
            <a:pPr marL="0" indent="0">
              <a:buNone/>
            </a:pPr>
            <a:endParaRPr lang="en-US" dirty="0"/>
          </a:p>
          <a:p>
            <a:pPr marL="0" indent="0">
              <a:buNone/>
            </a:pPr>
            <a:r>
              <a:rPr lang="en-US" dirty="0" smtClean="0"/>
              <a:t>The Existentialists maintain that there is no such ultimate explanation – being is absurd.  For Sartre, this means there is no purpose to life, there is no God, nothing to look to to make sense of things.  </a:t>
            </a:r>
          </a:p>
          <a:p>
            <a:pPr marL="0" indent="0">
              <a:buNone/>
            </a:pPr>
            <a:r>
              <a:rPr lang="en-US" dirty="0" smtClean="0"/>
              <a:t>In fact, Sartre would say that to operate as if there were a purpose is also absurd.</a:t>
            </a:r>
            <a:endParaRPr lang="en-US" dirty="0"/>
          </a:p>
        </p:txBody>
      </p:sp>
    </p:spTree>
    <p:extLst>
      <p:ext uri="{BB962C8B-B14F-4D97-AF65-F5344CB8AC3E}">
        <p14:creationId xmlns:p14="http://schemas.microsoft.com/office/powerpoint/2010/main" val="1981646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4. Freedom and choice </a:t>
            </a:r>
            <a:endParaRPr lang="en-US" sz="3600" b="1" dirty="0"/>
          </a:p>
        </p:txBody>
      </p:sp>
      <p:sp>
        <p:nvSpPr>
          <p:cNvPr id="3" name="Content Placeholder 2"/>
          <p:cNvSpPr>
            <a:spLocks noGrp="1"/>
          </p:cNvSpPr>
          <p:nvPr>
            <p:ph idx="1"/>
          </p:nvPr>
        </p:nvSpPr>
        <p:spPr>
          <a:xfrm>
            <a:off x="457200" y="1287806"/>
            <a:ext cx="8229600" cy="5257064"/>
          </a:xfrm>
        </p:spPr>
        <p:txBody>
          <a:bodyPr>
            <a:normAutofit fontScale="92500" lnSpcReduction="20000"/>
          </a:bodyPr>
          <a:lstStyle/>
          <a:p>
            <a:pPr marL="0" indent="0">
              <a:buNone/>
            </a:pPr>
            <a:r>
              <a:rPr lang="en-US" dirty="0" smtClean="0"/>
              <a:t>Typically, people admit of freedom to some extent.  It is common for people to blame matters on outside concerns.</a:t>
            </a:r>
          </a:p>
          <a:p>
            <a:pPr marL="0" indent="0">
              <a:buNone/>
            </a:pPr>
            <a:endParaRPr lang="en-US" dirty="0"/>
          </a:p>
          <a:p>
            <a:pPr marL="0" indent="0">
              <a:buNone/>
            </a:pPr>
            <a:r>
              <a:rPr lang="en-US" dirty="0" smtClean="0"/>
              <a:t>The Existentialists maintain that we are actually completely free, and choice is central to humans.  This is what “existence precedes essence” means – we make our nature/character by the choices we make.</a:t>
            </a:r>
          </a:p>
          <a:p>
            <a:pPr marL="0" indent="0">
              <a:buNone/>
            </a:pPr>
            <a:r>
              <a:rPr lang="en-US" dirty="0" smtClean="0"/>
              <a:t>We come to BE by what we choose to DO.</a:t>
            </a:r>
          </a:p>
          <a:p>
            <a:pPr marL="0" indent="0">
              <a:buNone/>
            </a:pPr>
            <a:r>
              <a:rPr lang="en-US" dirty="0" smtClean="0"/>
              <a:t>To deny one’s freedom and responsibility for what one chooses is to act in BAD FAITH.</a:t>
            </a:r>
            <a:endParaRPr lang="en-US" dirty="0"/>
          </a:p>
        </p:txBody>
      </p:sp>
    </p:spTree>
    <p:extLst>
      <p:ext uri="{BB962C8B-B14F-4D97-AF65-F5344CB8AC3E}">
        <p14:creationId xmlns:p14="http://schemas.microsoft.com/office/powerpoint/2010/main" val="620403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smtClean="0"/>
              <a:t>5. The role of extreme experiences</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Typically, people seek to avoid what can cause personal upheaval, tranquility and predictability are sought after.</a:t>
            </a:r>
          </a:p>
          <a:p>
            <a:pPr marL="0" indent="0">
              <a:buNone/>
            </a:pPr>
            <a:endParaRPr lang="en-US" dirty="0"/>
          </a:p>
          <a:p>
            <a:pPr marL="0" indent="0">
              <a:buNone/>
            </a:pPr>
            <a:r>
              <a:rPr lang="en-US" dirty="0" smtClean="0"/>
              <a:t>Existentialists, however, point out that our choices create us, move us through our existence to our essence. So, when confronted with the extreme, we really come to see what matters.  Fear is important.</a:t>
            </a:r>
            <a:endParaRPr lang="en-US" dirty="0"/>
          </a:p>
        </p:txBody>
      </p:sp>
    </p:spTree>
    <p:extLst>
      <p:ext uri="{BB962C8B-B14F-4D97-AF65-F5344CB8AC3E}">
        <p14:creationId xmlns:p14="http://schemas.microsoft.com/office/powerpoint/2010/main" val="81819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6. Communication</a:t>
            </a:r>
            <a:endParaRPr lang="en-US" sz="3600" b="1" dirty="0"/>
          </a:p>
        </p:txBody>
      </p:sp>
      <p:sp>
        <p:nvSpPr>
          <p:cNvPr id="3" name="Content Placeholder 2"/>
          <p:cNvSpPr>
            <a:spLocks noGrp="1"/>
          </p:cNvSpPr>
          <p:nvPr>
            <p:ph idx="1"/>
          </p:nvPr>
        </p:nvSpPr>
        <p:spPr>
          <a:xfrm>
            <a:off x="457200" y="1417638"/>
            <a:ext cx="8229600" cy="5047136"/>
          </a:xfrm>
        </p:spPr>
        <p:txBody>
          <a:bodyPr>
            <a:normAutofit fontScale="92500" lnSpcReduction="10000"/>
          </a:bodyPr>
          <a:lstStyle/>
          <a:p>
            <a:pPr marL="0" indent="0">
              <a:buNone/>
            </a:pPr>
            <a:r>
              <a:rPr lang="en-US" dirty="0" smtClean="0"/>
              <a:t>Typically, people presume that they communicate, and get their messages across pretty effectively.</a:t>
            </a:r>
          </a:p>
          <a:p>
            <a:pPr marL="0" indent="0">
              <a:buNone/>
            </a:pPr>
            <a:endParaRPr lang="en-US" dirty="0"/>
          </a:p>
          <a:p>
            <a:pPr marL="0" indent="0">
              <a:buNone/>
            </a:pPr>
            <a:r>
              <a:rPr lang="en-US" dirty="0" smtClean="0"/>
              <a:t>Existentialists maintain that to communicate must include some way to bring about EXPERIENCE in the other.  Thus, many existentialists write literary works, or write startlingly.  While they see communication as futile, </a:t>
            </a:r>
            <a:r>
              <a:rPr lang="en-US" dirty="0" smtClean="0"/>
              <a:t>people pursue it nonetheless – aiming to accomplish the un-accomplishable. </a:t>
            </a:r>
            <a:endParaRPr lang="en-US" dirty="0"/>
          </a:p>
        </p:txBody>
      </p:sp>
    </p:spTree>
    <p:extLst>
      <p:ext uri="{BB962C8B-B14F-4D97-AF65-F5344CB8AC3E}">
        <p14:creationId xmlns:p14="http://schemas.microsoft.com/office/powerpoint/2010/main" val="963959581"/>
      </p:ext>
    </p:extLst>
  </p:cSld>
  <p:clrMapOvr>
    <a:masterClrMapping/>
  </p:clrMapOvr>
</p:sld>
</file>

<file path=ppt/theme/theme1.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232</TotalTime>
  <Words>919</Words>
  <Application>Microsoft Macintosh PowerPoint</Application>
  <PresentationFormat>On-screen Show (4:3)</PresentationFormat>
  <Paragraphs>55</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Existentialism</vt:lpstr>
      <vt:lpstr>Existentialism is…</vt:lpstr>
      <vt:lpstr>What traditional aspect of philosophy do Existentialists reject?</vt:lpstr>
      <vt:lpstr>1. The relation of an individual to conceptual schemes or world systems</vt:lpstr>
      <vt:lpstr>2. Knowledge of self, knowledge of others – the role of intentionality. </vt:lpstr>
      <vt:lpstr>3. The absurdity of being </vt:lpstr>
      <vt:lpstr>4. Freedom and choice </vt:lpstr>
      <vt:lpstr>5. The role of extreme experiences</vt:lpstr>
      <vt:lpstr>6. Communication</vt:lpstr>
      <vt:lpstr>So, is everything hopeless?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Cynthia Rostankowski</cp:lastModifiedBy>
  <cp:revision>47</cp:revision>
  <dcterms:created xsi:type="dcterms:W3CDTF">2010-04-12T23:12:02Z</dcterms:created>
  <dcterms:modified xsi:type="dcterms:W3CDTF">2013-01-18T00:16:27Z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